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handoutMasterIdLst>
    <p:handoutMasterId r:id="rId11"/>
  </p:handoutMasterIdLst>
  <p:sldIdLst>
    <p:sldId id="282" r:id="rId2"/>
    <p:sldId id="276" r:id="rId3"/>
    <p:sldId id="275" r:id="rId4"/>
    <p:sldId id="277" r:id="rId5"/>
    <p:sldId id="336" r:id="rId6"/>
    <p:sldId id="314" r:id="rId7"/>
    <p:sldId id="308" r:id="rId8"/>
    <p:sldId id="309" r:id="rId9"/>
    <p:sldId id="320" r:id="rId10"/>
  </p:sldIdLst>
  <p:sldSz cx="9144000" cy="6858000" type="screen4x3"/>
  <p:notesSz cx="6797675" cy="9926638"/>
  <p:embeddedFontLst>
    <p:embeddedFont>
      <p:font typeface="맑은 고딕" panose="020B0503020000020004" pitchFamily="50" charset="-127"/>
      <p:regular r:id="rId12"/>
      <p:bold r:id="rId13"/>
    </p:embeddedFont>
    <p:embeddedFont>
      <p:font typeface="나눔스퀘어라운드 ExtraBold" panose="020B0600000101010101" pitchFamily="50" charset="-127"/>
      <p:bold r:id="rId14"/>
    </p:embeddedFont>
    <p:embeddedFont>
      <p:font typeface="나눔스퀘어라운드 Bold" panose="020B0600000101010101" pitchFamily="50" charset="-127"/>
      <p:bold r:id="rId1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기동" initials="이" lastIdx="0" clrIdx="0">
    <p:extLst>
      <p:ext uri="{19B8F6BF-5375-455C-9EA6-DF929625EA0E}">
        <p15:presenceInfo xmlns:p15="http://schemas.microsoft.com/office/powerpoint/2012/main" userId="이기동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E6F2"/>
    <a:srgbClr val="0070C0"/>
    <a:srgbClr val="CF4D3F"/>
    <a:srgbClr val="DD3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45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534" y="108"/>
      </p:cViewPr>
      <p:guideLst>
        <p:guide orient="horz" pos="220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3FAEF3-3D35-40B2-918F-22C643E6A9E2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8EB0B-CE12-42FD-BBD7-5DA8242D11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4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120238" y="2119905"/>
            <a:ext cx="7005311" cy="1186627"/>
          </a:xfrm>
        </p:spPr>
        <p:txBody>
          <a:bodyPr anchor="t" anchorCtr="0"/>
          <a:lstStyle>
            <a:lvl1pPr algn="l">
              <a:defRPr sz="4400" b="1">
                <a:solidFill>
                  <a:srgbClr val="333333"/>
                </a:solidFill>
              </a:defRPr>
            </a:lvl1pPr>
          </a:lstStyle>
          <a:p>
            <a:r>
              <a:rPr lang="ko-KR" altLang="en-US" dirty="0" err="1"/>
              <a:t>차시명</a:t>
            </a:r>
            <a:r>
              <a:rPr lang="ko-KR" altLang="en-US" dirty="0"/>
              <a:t> 입력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12068" y="3609861"/>
            <a:ext cx="7005311" cy="504056"/>
          </a:xfrm>
        </p:spPr>
        <p:txBody>
          <a:bodyPr anchor="ctr"/>
          <a:lstStyle>
            <a:lvl1pPr marL="0" indent="0" algn="l">
              <a:buNone/>
              <a:defRPr b="1">
                <a:solidFill>
                  <a:srgbClr val="33333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err="1"/>
              <a:t>대단원명</a:t>
            </a:r>
            <a:r>
              <a:rPr lang="ko-KR" altLang="en-US" dirty="0"/>
              <a:t> 입력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0" hasCustomPrompt="1"/>
          </p:nvPr>
        </p:nvSpPr>
        <p:spPr>
          <a:xfrm>
            <a:off x="4588780" y="387918"/>
            <a:ext cx="4342949" cy="431800"/>
          </a:xfr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rgbClr val="333333"/>
                </a:solidFill>
              </a:defRPr>
            </a:lvl1pPr>
          </a:lstStyle>
          <a:p>
            <a:pPr lvl="0"/>
            <a:r>
              <a:rPr lang="ko-KR" altLang="en-US" dirty="0"/>
              <a:t>교과서</a:t>
            </a:r>
            <a:r>
              <a:rPr lang="en-US" altLang="ko-KR" dirty="0"/>
              <a:t> OO~OO</a:t>
            </a:r>
            <a:r>
              <a:rPr lang="ko-KR" altLang="en-US" dirty="0" smtClean="0"/>
              <a:t>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수학 익힘 </a:t>
            </a:r>
            <a:r>
              <a:rPr lang="en-US" altLang="ko-KR" dirty="0" smtClean="0"/>
              <a:t>oo~00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97128" y="4266516"/>
            <a:ext cx="4824412" cy="503237"/>
          </a:xfrm>
        </p:spPr>
        <p:txBody>
          <a:bodyPr anchor="ctr">
            <a:noAutofit/>
          </a:bodyPr>
          <a:lstStyle>
            <a:lvl1pPr marL="266700" indent="-266700">
              <a:buFont typeface="Wingdings" pitchFamily="2" charset="2"/>
              <a:buChar char="§"/>
              <a:tabLst>
                <a:tab pos="266700" algn="l"/>
              </a:tabLst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OO~OO</a:t>
            </a:r>
            <a:r>
              <a:rPr lang="ko-KR" altLang="en-US" dirty="0" err="1"/>
              <a:t>차시</a:t>
            </a:r>
            <a:endParaRPr lang="ko-KR" altLang="en-US" dirty="0"/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2354313" y="201809"/>
            <a:ext cx="864096" cy="360040"/>
          </a:xfrm>
        </p:spPr>
        <p:txBody>
          <a:bodyPr anchor="t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1" spc="-100" baseline="0">
                <a:solidFill>
                  <a:srgbClr val="FFE15B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O-O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847703" y="18737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316557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7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2903719" y="799588"/>
            <a:ext cx="4191874" cy="2976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b="1" dirty="0" smtClean="0"/>
              <a:t>교과서 </a:t>
            </a:r>
            <a:r>
              <a:rPr lang="ko-KR" altLang="en-US" b="1" dirty="0"/>
              <a:t>쪽수 입력</a:t>
            </a:r>
            <a:endParaRPr lang="en-US" altLang="ko-KR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2906688" y="191565"/>
            <a:ext cx="4664544" cy="522287"/>
          </a:xfr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b="1" dirty="0" err="1"/>
              <a:t>활동명</a:t>
            </a:r>
            <a:r>
              <a:rPr lang="ko-KR" altLang="en-US" b="1" dirty="0"/>
              <a:t> 입력</a:t>
            </a:r>
            <a:endParaRPr lang="ko-KR" altLang="en-US" dirty="0"/>
          </a:p>
        </p:txBody>
      </p:sp>
      <p:sp>
        <p:nvSpPr>
          <p:cNvPr id="8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1698881" y="318341"/>
            <a:ext cx="983359" cy="30534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</a:t>
            </a:r>
            <a:r>
              <a:rPr lang="ko-KR" altLang="en-US" b="1" dirty="0"/>
              <a:t>단원</a:t>
            </a:r>
            <a:endParaRPr lang="en-US" altLang="ko-KR" b="1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459661" y="31590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407016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F2967-4958-4069-B78A-095DABFF99E8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A01CF-516E-47CC-A46F-5B2949A2EB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200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90261" y="2125454"/>
            <a:ext cx="7083681" cy="1194788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소수 </a:t>
            </a:r>
            <a:r>
              <a:rPr lang="ko-KR" altLang="en-US" sz="4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두 </a:t>
            </a:r>
            <a:r>
              <a:rPr lang="ko-KR" altLang="en-US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자리 수의 덧셈을 </a:t>
            </a:r>
            <a:r>
              <a:rPr lang="en-US" altLang="ko-KR" sz="4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/>
            </a:r>
            <a:br>
              <a:rPr lang="en-US" altLang="ko-KR" sz="4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ko-KR" altLang="en-US" sz="4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 </a:t>
            </a:r>
            <a:r>
              <a:rPr lang="ko-KR" altLang="en-US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볼까요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76709" y="3630252"/>
            <a:ext cx="6433905" cy="50405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소수의 덧셈과 뺄셈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4588780" y="405170"/>
            <a:ext cx="4342949" cy="431800"/>
          </a:xfrm>
        </p:spPr>
        <p:txBody>
          <a:bodyPr/>
          <a:lstStyle/>
          <a:p>
            <a:r>
              <a:rPr lang="ko-KR" altLang="en-US" dirty="0" smtClean="0">
                <a:latin typeface="+mn-ea"/>
              </a:rPr>
              <a:t>수학 </a:t>
            </a:r>
            <a:r>
              <a:rPr lang="en-US" altLang="ko-KR" dirty="0" smtClean="0">
                <a:latin typeface="+mn-ea"/>
              </a:rPr>
              <a:t>66~67</a:t>
            </a:r>
            <a:r>
              <a:rPr lang="ko-KR" altLang="en-US" dirty="0" smtClean="0">
                <a:latin typeface="+mn-ea"/>
              </a:rPr>
              <a:t>쪽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수학 익힘 </a:t>
            </a:r>
            <a:r>
              <a:rPr lang="en-US" altLang="ko-KR" dirty="0" smtClean="0">
                <a:latin typeface="+mn-ea"/>
              </a:rPr>
              <a:t>50~51</a:t>
            </a:r>
            <a:r>
              <a:rPr lang="ko-KR" altLang="en-US" dirty="0" smtClean="0">
                <a:latin typeface="+mn-ea"/>
              </a:rPr>
              <a:t>쪽</a:t>
            </a:r>
            <a:endParaRPr lang="ko-KR" altLang="en-US" dirty="0">
              <a:latin typeface="+mn-ea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2380377" y="4196289"/>
            <a:ext cx="4357483" cy="503237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+mn-ea"/>
              </a:rPr>
              <a:t>7</a:t>
            </a:r>
            <a:r>
              <a:rPr lang="ko-KR" altLang="en-US" dirty="0" err="1" smtClean="0">
                <a:latin typeface="+mn-ea"/>
              </a:rPr>
              <a:t>차시</a:t>
            </a:r>
            <a:endParaRPr lang="ko-KR" altLang="en-US" dirty="0">
              <a:latin typeface="+mn-ea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>
          <a:xfrm>
            <a:off x="2280169" y="183184"/>
            <a:ext cx="864096" cy="360040"/>
          </a:xfrm>
        </p:spPr>
        <p:txBody>
          <a:bodyPr/>
          <a:lstStyle/>
          <a:p>
            <a:r>
              <a:rPr lang="en-US" altLang="ko-KR" dirty="0" smtClean="0">
                <a:latin typeface="+mn-ea"/>
              </a:rPr>
              <a:t>4-2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483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0204" y="241769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배울 내용 살펴보기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5621" y="334755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      </a:t>
            </a:r>
            <a:endParaRPr lang="ko-KR" altLang="en-US" spc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1F5D0BC-6D7F-4B00-B009-63718ADEFEAB}"/>
              </a:ext>
            </a:extLst>
          </p:cNvPr>
          <p:cNvSpPr txBox="1"/>
          <p:nvPr/>
        </p:nvSpPr>
        <p:spPr>
          <a:xfrm>
            <a:off x="982405" y="2032732"/>
            <a:ext cx="7885370" cy="1318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소수 ‌두 ‌자리‌ 수의 ‌덧셈 ‌계산</a:t>
            </a:r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‌ 원리를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‌</a:t>
            </a:r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이해하</a:t>
            </a:r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</a:t>
            </a:r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‌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계산할 ‌수 ‌있습니다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pic>
        <p:nvPicPr>
          <p:cNvPr id="22" name="Picture 15" descr="C:\Users\천재교육\Desktop\피피티 배포용\기호\point_01.png">
            <a:extLst>
              <a:ext uri="{FF2B5EF4-FFF2-40B4-BE49-F238E27FC236}">
                <a16:creationId xmlns:a16="http://schemas.microsoft.com/office/drawing/2014/main" xmlns="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2281362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611470" y="4974500"/>
            <a:ext cx="7997071" cy="1224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sz="2000" b="1" dirty="0" smtClean="0">
                <a:solidFill>
                  <a:schemeClr val="accent6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성취 기준</a:t>
            </a:r>
            <a:endParaRPr lang="en-US" altLang="ko-KR" sz="2000" b="1" dirty="0" smtClean="0">
              <a:solidFill>
                <a:schemeClr val="accent6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소수 두 자리 수의 범위에서 소수의 덧셈의 계산 원리를 이해하고 </a:t>
            </a:r>
            <a:endParaRPr lang="en-US" altLang="ko-KR" dirty="0" smtClean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en-US" altLang="ko-KR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 계산을 할 수 있다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750482" y="5470947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611470" y="2083623"/>
            <a:ext cx="8082601" cy="1275177"/>
            <a:chOff x="-664427" y="4545340"/>
            <a:chExt cx="8161342" cy="1275177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-664427" y="4545340"/>
              <a:ext cx="8161342" cy="127517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211137" y="5021003"/>
              <a:ext cx="323850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2240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6" y="24138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생각 열기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246CB77-09FA-48B7-92D3-3F3A7356C165}"/>
              </a:ext>
            </a:extLst>
          </p:cNvPr>
          <p:cNvSpPr txBox="1"/>
          <p:nvPr/>
        </p:nvSpPr>
        <p:spPr>
          <a:xfrm>
            <a:off x="892692" y="1262105"/>
            <a:ext cx="7560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다음 그림의 상황에 대하여 이야기해 봅시다</a:t>
            </a:r>
            <a:r>
              <a:rPr lang="en-US" altLang="ko-KR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5B42659-F80E-40A4-9DB5-222158F49A8D}"/>
              </a:ext>
            </a:extLst>
          </p:cNvPr>
          <p:cNvSpPr txBox="1"/>
          <p:nvPr/>
        </p:nvSpPr>
        <p:spPr>
          <a:xfrm>
            <a:off x="1127675" y="5680127"/>
            <a:ext cx="7577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모은 </a:t>
            </a:r>
            <a:r>
              <a:rPr lang="ko-KR" altLang="en-US" sz="2800" b="1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우유갑의</a:t>
            </a:r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전체 무게는 몇 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kg</a:t>
            </a:r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인지 말해 보세요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730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66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50~51</a:t>
            </a:r>
            <a:r>
              <a:rPr lang="ko-KR" altLang="en-US" dirty="0" smtClean="0"/>
              <a:t>쪽          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1" y="1345761"/>
            <a:ext cx="528099" cy="37331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993390" y="5851160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594" y="2642763"/>
            <a:ext cx="7328373" cy="2951848"/>
          </a:xfrm>
          <a:prstGeom prst="rect">
            <a:avLst/>
          </a:prstGeom>
        </p:spPr>
      </p:pic>
      <p:sp>
        <p:nvSpPr>
          <p:cNvPr id="8" name="말풍선: 사각형 8">
            <a:extLst>
              <a:ext uri="{FF2B5EF4-FFF2-40B4-BE49-F238E27FC236}">
                <a16:creationId xmlns="" xmlns:a16="http://schemas.microsoft.com/office/drawing/2014/main" xmlns:lc="http://schemas.openxmlformats.org/drawingml/2006/lockedCanvas" id="{EE1EB0BA-0574-4364-A196-753D9952DBF4}"/>
              </a:ext>
            </a:extLst>
          </p:cNvPr>
          <p:cNvSpPr/>
          <p:nvPr/>
        </p:nvSpPr>
        <p:spPr>
          <a:xfrm flipH="1">
            <a:off x="4673112" y="1869951"/>
            <a:ext cx="2044550" cy="1196196"/>
          </a:xfrm>
          <a:prstGeom prst="wedgeRoundRectCallout">
            <a:avLst>
              <a:gd name="adj1" fmla="val 48700"/>
              <a:gd name="adj2" fmla="val 110905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모은 </a:t>
            </a:r>
            <a:r>
              <a:rPr lang="ko-KR" altLang="en-US" sz="2400" b="1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우유갑의</a:t>
            </a:r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전체 </a:t>
            </a:r>
            <a:r>
              <a:rPr lang="ko-KR" altLang="en-US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무게는 몇 </a:t>
            </a:r>
            <a:r>
              <a:rPr lang="en-US" altLang="ko-KR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kg</a:t>
            </a:r>
            <a:r>
              <a:rPr lang="ko-KR" altLang="en-US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이에요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말풍선: 사각형 8">
            <a:extLst>
              <a:ext uri="{FF2B5EF4-FFF2-40B4-BE49-F238E27FC236}">
                <a16:creationId xmlns="" xmlns:a16="http://schemas.microsoft.com/office/drawing/2014/main" xmlns:lc="http://schemas.openxmlformats.org/drawingml/2006/lockedCanvas" id="{EE1EB0BA-0574-4364-A196-753D9952DBF4}"/>
              </a:ext>
            </a:extLst>
          </p:cNvPr>
          <p:cNvSpPr/>
          <p:nvPr/>
        </p:nvSpPr>
        <p:spPr>
          <a:xfrm flipH="1">
            <a:off x="993390" y="2103429"/>
            <a:ext cx="3084340" cy="1208244"/>
          </a:xfrm>
          <a:prstGeom prst="wedgeRoundRectCallout">
            <a:avLst>
              <a:gd name="adj1" fmla="val 1609"/>
              <a:gd name="adj2" fmla="val 66475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우유갑을</a:t>
            </a:r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첫째 주에는 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0.87 kg , </a:t>
            </a:r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둘째 주에는 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0.6 </a:t>
            </a:r>
            <a:r>
              <a:rPr lang="en-US" altLang="ko-KR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kg </a:t>
            </a:r>
            <a:r>
              <a:rPr lang="ko-KR" altLang="en-US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모았어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36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66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50~51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401086E1-45F4-47DB-B2E5-7A55B6C21529}"/>
              </a:ext>
            </a:extLst>
          </p:cNvPr>
          <p:cNvSpPr txBox="1"/>
          <p:nvPr/>
        </p:nvSpPr>
        <p:spPr>
          <a:xfrm>
            <a:off x="670500" y="14812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27" y="1950398"/>
            <a:ext cx="568672" cy="5995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B18EB23-A189-44F8-BF76-ED229445BAD5}"/>
              </a:ext>
            </a:extLst>
          </p:cNvPr>
          <p:cNvSpPr txBox="1"/>
          <p:nvPr/>
        </p:nvSpPr>
        <p:spPr>
          <a:xfrm>
            <a:off x="1017686" y="2040492"/>
            <a:ext cx="7795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모은 </a:t>
            </a:r>
            <a:r>
              <a:rPr lang="ko-KR" altLang="en-US" sz="3200" spc="-15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우유갑의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전체 무게는 몇 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kg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인지 알아봅시다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96834" y="2619848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구하려는 것을 식으로 나타내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2756406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68">
            <a:extLst>
              <a:ext uri="{FF2B5EF4-FFF2-40B4-BE49-F238E27FC236}">
                <a16:creationId xmlns="" xmlns:a16="http://schemas.microsoft.com/office/drawing/2014/main" id="{D2695FEE-2180-489A-97F3-7D18D4DFA36F}"/>
              </a:ext>
            </a:extLst>
          </p:cNvPr>
          <p:cNvSpPr/>
          <p:nvPr/>
        </p:nvSpPr>
        <p:spPr>
          <a:xfrm>
            <a:off x="529729" y="1306117"/>
            <a:ext cx="8175443" cy="589389"/>
          </a:xfrm>
          <a:prstGeom prst="roundRect">
            <a:avLst>
              <a:gd name="adj" fmla="val 4837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우유갑을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첫째 주에는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0.87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kg,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둘째 주에는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0.6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kg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모았습니다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모은 </a:t>
            </a:r>
            <a:r>
              <a:rPr lang="ko-KR" altLang="en-US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우유갑의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전체 무게는 몇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kg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인지 알아볼까요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96834" y="3839037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모눈종이를 이용하여 알아보세요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4008547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1331077" y="3178549"/>
            <a:ext cx="7374095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0.87+0.6</a:t>
            </a:r>
            <a:endParaRPr lang="ko-KR" altLang="en-US" sz="2800" b="1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331077" y="3178549"/>
            <a:ext cx="7374095" cy="578882"/>
            <a:chOff x="8273352" y="8628793"/>
            <a:chExt cx="7374095" cy="722230"/>
          </a:xfrm>
        </p:grpSpPr>
        <p:sp>
          <p:nvSpPr>
            <p:cNvPr id="40" name="모서리가 둥근 직사각형 39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8273352" y="8628793"/>
              <a:ext cx="7374095" cy="722230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98474" y="8796625"/>
              <a:ext cx="323850" cy="386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108" y="4411925"/>
            <a:ext cx="6448801" cy="22547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9251" y="4845487"/>
            <a:ext cx="3038307" cy="150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7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671" y="2710913"/>
            <a:ext cx="7465732" cy="1861087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66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50~51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401086E1-45F4-47DB-B2E5-7A55B6C21529}"/>
              </a:ext>
            </a:extLst>
          </p:cNvPr>
          <p:cNvSpPr txBox="1"/>
          <p:nvPr/>
        </p:nvSpPr>
        <p:spPr>
          <a:xfrm>
            <a:off x="670500" y="14812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2278612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68">
            <a:extLst>
              <a:ext uri="{FF2B5EF4-FFF2-40B4-BE49-F238E27FC236}">
                <a16:creationId xmlns="" xmlns:a16="http://schemas.microsoft.com/office/drawing/2014/main" id="{D2695FEE-2180-489A-97F3-7D18D4DFA36F}"/>
              </a:ext>
            </a:extLst>
          </p:cNvPr>
          <p:cNvSpPr/>
          <p:nvPr/>
        </p:nvSpPr>
        <p:spPr>
          <a:xfrm>
            <a:off x="529729" y="1369497"/>
            <a:ext cx="8175443" cy="516968"/>
          </a:xfrm>
          <a:prstGeom prst="roundRect">
            <a:avLst>
              <a:gd name="adj" fmla="val 4837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우유갑을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첫째 주에는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0.87 kg ,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둘째 주에는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0.6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kg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모았어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96834" y="4819358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모은 </a:t>
            </a:r>
            <a:r>
              <a:rPr lang="ko-KR" altLang="en-US" sz="2800" b="1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우유갑의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전체 무게는 몇 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kg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인가요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4955916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296834" y="2109102"/>
            <a:ext cx="7408338" cy="589364"/>
            <a:chOff x="1296834" y="3212974"/>
            <a:chExt cx="7408338" cy="589364"/>
          </a:xfrm>
        </p:grpSpPr>
        <p:sp>
          <p:nvSpPr>
            <p:cNvPr id="32" name="직사각형 31">
              <a:extLst>
                <a:ext uri="{FF2B5EF4-FFF2-40B4-BE49-F238E27FC236}">
                  <a16:creationId xmlns="" xmlns:a16="http://schemas.microsoft.com/office/drawing/2014/main" id="{6D03FDEB-7F7B-45F2-B046-CD4E0F5BFA35}"/>
                </a:ext>
              </a:extLst>
            </p:cNvPr>
            <p:cNvSpPr/>
            <p:nvPr/>
          </p:nvSpPr>
          <p:spPr>
            <a:xfrm>
              <a:off x="1296834" y="3212974"/>
              <a:ext cx="7408338" cy="5893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2800" b="1" dirty="0" smtClean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안에 </a:t>
              </a:r>
              <a:r>
                <a:rPr lang="ko-KR" altLang="en-US" sz="28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알맞은 수를 써넣으세요</a:t>
              </a:r>
              <a:r>
                <a:rPr lang="en-US" altLang="ko-KR" sz="28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.</a:t>
              </a:r>
              <a:endPara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9315" y="3223456"/>
              <a:ext cx="453470" cy="476577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>
            <a:off x="3594046" y="3072930"/>
            <a:ext cx="6238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87</a:t>
            </a:r>
            <a:endParaRPr lang="ko-KR" altLang="en-US" sz="2800" dirty="0"/>
          </a:p>
        </p:txBody>
      </p:sp>
      <p:sp>
        <p:nvSpPr>
          <p:cNvPr id="23" name="직사각형 22"/>
          <p:cNvSpPr/>
          <p:nvPr/>
        </p:nvSpPr>
        <p:spPr>
          <a:xfrm>
            <a:off x="6334276" y="3093534"/>
            <a:ext cx="6238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60</a:t>
            </a:r>
            <a:endParaRPr lang="ko-KR" altLang="en-US" sz="2800" dirty="0"/>
          </a:p>
        </p:txBody>
      </p:sp>
      <p:sp>
        <p:nvSpPr>
          <p:cNvPr id="24" name="직사각형 23"/>
          <p:cNvSpPr/>
          <p:nvPr/>
        </p:nvSpPr>
        <p:spPr>
          <a:xfrm>
            <a:off x="4615913" y="3640905"/>
            <a:ext cx="8435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147</a:t>
            </a:r>
            <a:endParaRPr lang="ko-KR" altLang="en-US" sz="2800" dirty="0"/>
          </a:p>
        </p:txBody>
      </p:sp>
      <p:sp>
        <p:nvSpPr>
          <p:cNvPr id="26" name="직사각형 25"/>
          <p:cNvSpPr/>
          <p:nvPr/>
        </p:nvSpPr>
        <p:spPr>
          <a:xfrm>
            <a:off x="6408479" y="3640905"/>
            <a:ext cx="933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1.47</a:t>
            </a:r>
            <a:endParaRPr lang="ko-KR" altLang="en-US" sz="2800" dirty="0"/>
          </a:p>
        </p:txBody>
      </p:sp>
      <p:grpSp>
        <p:nvGrpSpPr>
          <p:cNvPr id="27" name="그룹 26"/>
          <p:cNvGrpSpPr/>
          <p:nvPr/>
        </p:nvGrpSpPr>
        <p:grpSpPr>
          <a:xfrm>
            <a:off x="3534838" y="3075916"/>
            <a:ext cx="742303" cy="503442"/>
            <a:chOff x="3005944" y="5549518"/>
            <a:chExt cx="742303" cy="503442"/>
          </a:xfrm>
        </p:grpSpPr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3005944" y="5549518"/>
              <a:ext cx="742303" cy="50344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216733" y="563931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그룹 29"/>
          <p:cNvGrpSpPr/>
          <p:nvPr/>
        </p:nvGrpSpPr>
        <p:grpSpPr>
          <a:xfrm>
            <a:off x="6268191" y="3077573"/>
            <a:ext cx="756057" cy="503442"/>
            <a:chOff x="3005944" y="5549518"/>
            <a:chExt cx="756057" cy="503442"/>
          </a:xfrm>
        </p:grpSpPr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3005944" y="5549518"/>
              <a:ext cx="756057" cy="50344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223610" y="563931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그룹 41"/>
          <p:cNvGrpSpPr/>
          <p:nvPr/>
        </p:nvGrpSpPr>
        <p:grpSpPr>
          <a:xfrm>
            <a:off x="4561228" y="3627656"/>
            <a:ext cx="952869" cy="503442"/>
            <a:chOff x="3005944" y="5549518"/>
            <a:chExt cx="952869" cy="50344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3005944" y="5549518"/>
              <a:ext cx="952869" cy="50344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322016" y="563931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그룹 44"/>
          <p:cNvGrpSpPr/>
          <p:nvPr/>
        </p:nvGrpSpPr>
        <p:grpSpPr>
          <a:xfrm>
            <a:off x="6408479" y="3660683"/>
            <a:ext cx="973634" cy="503442"/>
            <a:chOff x="2946006" y="5549518"/>
            <a:chExt cx="973634" cy="503442"/>
          </a:xfrm>
        </p:grpSpPr>
        <p:sp>
          <p:nvSpPr>
            <p:cNvPr id="46" name="모서리가 둥근 직사각형 45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2946006" y="5549518"/>
              <a:ext cx="973634" cy="50344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272461" y="563931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xmlns="" xmlns:a14="http://schemas.microsoft.com/office/drawing/2010/main" xmlns:mc="http://schemas.openxmlformats.org/markup-compatibility/2006" id="{46499B32-8EA8-413B-AADC-8F6176409519}"/>
              </a:ext>
            </a:extLst>
          </p:cNvPr>
          <p:cNvSpPr txBox="1"/>
          <p:nvPr/>
        </p:nvSpPr>
        <p:spPr>
          <a:xfrm>
            <a:off x="1412173" y="5454549"/>
            <a:ext cx="7374095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ea typeface="나눔스퀘어라운드 Bold" panose="020B0600000101010101" pitchFamily="50" charset="-127"/>
              </a:rPr>
              <a:t>1.47 kg</a:t>
            </a:r>
            <a:r>
              <a:rPr lang="ko-KR" altLang="en-US" sz="2800" dirty="0" smtClean="0">
                <a:solidFill>
                  <a:srgbClr val="0070C0"/>
                </a:solidFill>
                <a:ea typeface="나눔스퀘어라운드 Bold" panose="020B0600000101010101" pitchFamily="50" charset="-127"/>
              </a:rPr>
              <a:t>입니다</a:t>
            </a:r>
            <a:r>
              <a:rPr lang="en-US" altLang="ko-KR" sz="2800" dirty="0" smtClean="0">
                <a:solidFill>
                  <a:srgbClr val="0070C0"/>
                </a:solidFill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1412173" y="5454549"/>
            <a:ext cx="7374096" cy="575725"/>
            <a:chOff x="1345644" y="5974238"/>
            <a:chExt cx="7374096" cy="575725"/>
          </a:xfrm>
        </p:grpSpPr>
        <p:sp>
          <p:nvSpPr>
            <p:cNvPr id="50" name="모서리가 둥근 직사각형 49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1345644" y="5974238"/>
              <a:ext cx="7374096" cy="575725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2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72330" y="6100175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3217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67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50~51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80" y="1250440"/>
            <a:ext cx="600719" cy="63602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B18EB23-A189-44F8-BF76-ED229445BAD5}"/>
              </a:ext>
            </a:extLst>
          </p:cNvPr>
          <p:cNvSpPr txBox="1"/>
          <p:nvPr/>
        </p:nvSpPr>
        <p:spPr>
          <a:xfrm>
            <a:off x="1034161" y="1340279"/>
            <a:ext cx="7549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0.57+0.65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계산하는 방법을 알아봅시다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211" y="1933292"/>
            <a:ext cx="5327994" cy="4843631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4355645" y="2774097"/>
            <a:ext cx="1460269" cy="2354677"/>
            <a:chOff x="4355645" y="2774097"/>
            <a:chExt cx="1460269" cy="2354677"/>
          </a:xfrm>
        </p:grpSpPr>
        <p:sp>
          <p:nvSpPr>
            <p:cNvPr id="9" name="직사각형 8"/>
            <p:cNvSpPr/>
            <p:nvPr/>
          </p:nvSpPr>
          <p:spPr>
            <a:xfrm>
              <a:off x="4355645" y="2774097"/>
              <a:ext cx="1061853" cy="23546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886571" y="2774097"/>
              <a:ext cx="929343" cy="809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372404" y="2774097"/>
            <a:ext cx="2769801" cy="3074997"/>
            <a:chOff x="4372404" y="2774097"/>
            <a:chExt cx="2769801" cy="3074997"/>
          </a:xfrm>
        </p:grpSpPr>
        <p:sp>
          <p:nvSpPr>
            <p:cNvPr id="13" name="직사각형 12"/>
            <p:cNvSpPr/>
            <p:nvPr/>
          </p:nvSpPr>
          <p:spPr>
            <a:xfrm>
              <a:off x="4372404" y="5153025"/>
              <a:ext cx="1278753" cy="6960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473194" y="3607710"/>
              <a:ext cx="355925" cy="17349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727822" y="2774097"/>
              <a:ext cx="1414383" cy="10445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5651155" y="5501059"/>
            <a:ext cx="1416909" cy="11981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07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91031" y="243287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배운 내용 정리하기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pic>
        <p:nvPicPr>
          <p:cNvPr id="10" name="Picture 15" descr="C:\Users\천재교육\Desktop\피피티 배포용\기호\point_01.png">
            <a:extLst>
              <a:ext uri="{FF2B5EF4-FFF2-40B4-BE49-F238E27FC236}">
                <a16:creationId xmlns="" xmlns:a16="http://schemas.microsoft.com/office/drawing/2014/main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2121187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222" y="1903441"/>
            <a:ext cx="7496432" cy="190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7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200" y="2833942"/>
            <a:ext cx="1828377" cy="652079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3469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확인하기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6116" y="12644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67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50~51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678530" y="1405178"/>
            <a:ext cx="397816" cy="479273"/>
          </a:xfrm>
          <a:prstGeom prst="rect">
            <a:avLst/>
          </a:prstGeom>
          <a:noFill/>
        </p:spPr>
        <p:txBody>
          <a:bodyPr wrap="none" lIns="108878" tIns="54439" rIns="108878" bIns="54439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19202" y="1391775"/>
            <a:ext cx="1030983" cy="729628"/>
            <a:chOff x="332607" y="4477918"/>
            <a:chExt cx="871755" cy="616942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607" y="4477918"/>
              <a:ext cx="871755" cy="5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571218" y="4626422"/>
              <a:ext cx="358105" cy="468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</a:t>
              </a:r>
              <a:endParaRPr lang="ko-KR" altLang="en-US" sz="3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1F871BB5-AA23-4801-9197-D919BD223992}"/>
              </a:ext>
            </a:extLst>
          </p:cNvPr>
          <p:cNvSpPr txBox="1"/>
          <p:nvPr/>
        </p:nvSpPr>
        <p:spPr>
          <a:xfrm>
            <a:off x="1338340" y="1432150"/>
            <a:ext cx="7261963" cy="602384"/>
          </a:xfrm>
          <a:prstGeom prst="rect">
            <a:avLst/>
          </a:prstGeom>
          <a:noFill/>
        </p:spPr>
        <p:txBody>
          <a:bodyPr wrap="square" lIns="108878" tIns="54439" rIns="108878" bIns="54439" rtlCol="0">
            <a:spAutoFit/>
          </a:bodyPr>
          <a:lstStyle/>
          <a:p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계산해 보세요</a:t>
            </a:r>
            <a:r>
              <a:rPr lang="en-US" altLang="ko-KR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573" y="4151870"/>
            <a:ext cx="6274345" cy="134646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573" y="2933352"/>
            <a:ext cx="1700910" cy="565450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1554489" y="2876901"/>
            <a:ext cx="1657994" cy="685802"/>
            <a:chOff x="3005945" y="5549518"/>
            <a:chExt cx="1657994" cy="685802"/>
          </a:xfrm>
        </p:grpSpPr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3005945" y="5549518"/>
              <a:ext cx="1657994" cy="68580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74580" y="573049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그룹 37"/>
          <p:cNvGrpSpPr/>
          <p:nvPr/>
        </p:nvGrpSpPr>
        <p:grpSpPr>
          <a:xfrm>
            <a:off x="4849366" y="2853170"/>
            <a:ext cx="1854778" cy="685802"/>
            <a:chOff x="3005945" y="5549518"/>
            <a:chExt cx="1854778" cy="685802"/>
          </a:xfrm>
        </p:grpSpPr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3005945" y="5549518"/>
              <a:ext cx="1854778" cy="68580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772972" y="573049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2028" y="5587059"/>
            <a:ext cx="1547577" cy="597685"/>
          </a:xfrm>
          <a:prstGeom prst="rect">
            <a:avLst/>
          </a:prstGeom>
        </p:spPr>
      </p:pic>
      <p:grpSp>
        <p:nvGrpSpPr>
          <p:cNvPr id="41" name="그룹 40"/>
          <p:cNvGrpSpPr/>
          <p:nvPr/>
        </p:nvGrpSpPr>
        <p:grpSpPr>
          <a:xfrm>
            <a:off x="2260032" y="5540253"/>
            <a:ext cx="1657994" cy="685802"/>
            <a:chOff x="3005945" y="5549518"/>
            <a:chExt cx="1657994" cy="685802"/>
          </a:xfrm>
        </p:grpSpPr>
        <p:sp>
          <p:nvSpPr>
            <p:cNvPr id="45" name="모서리가 둥근 직사각형 44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3005945" y="5549518"/>
              <a:ext cx="1657994" cy="68580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74580" y="573049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6116" y="5550334"/>
            <a:ext cx="1605646" cy="684096"/>
          </a:xfrm>
          <a:prstGeom prst="rect">
            <a:avLst/>
          </a:prstGeom>
        </p:spPr>
      </p:pic>
      <p:grpSp>
        <p:nvGrpSpPr>
          <p:cNvPr id="47" name="그룹 46"/>
          <p:cNvGrpSpPr/>
          <p:nvPr/>
        </p:nvGrpSpPr>
        <p:grpSpPr>
          <a:xfrm>
            <a:off x="5979942" y="5511473"/>
            <a:ext cx="1657994" cy="685802"/>
            <a:chOff x="3005945" y="5549518"/>
            <a:chExt cx="1657994" cy="685802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3005945" y="5549518"/>
              <a:ext cx="1657994" cy="68580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74580" y="573049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7358" y="2262440"/>
            <a:ext cx="6008988" cy="57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6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4332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다음 시간에 배울 내용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1FCA94CA-D9D2-43ED-8AF3-D22D8BD18F58}"/>
              </a:ext>
            </a:extLst>
          </p:cNvPr>
          <p:cNvSpPr/>
          <p:nvPr/>
        </p:nvSpPr>
        <p:spPr>
          <a:xfrm>
            <a:off x="1151620" y="2350500"/>
            <a:ext cx="6840760" cy="1512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4000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소수 한 자리 수의 뺄셈을 </a:t>
            </a:r>
            <a:endParaRPr lang="en-US" altLang="ko-KR" sz="4000" b="1" dirty="0" smtClean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4000" b="1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 </a:t>
            </a:r>
            <a:r>
              <a:rPr lang="ko-KR" altLang="en-US" sz="4000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볼까요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1313335" y="3871972"/>
            <a:ext cx="6517331" cy="486424"/>
            <a:chOff x="1444393" y="3950688"/>
            <a:chExt cx="6517331" cy="486424"/>
          </a:xfrm>
        </p:grpSpPr>
        <p:sp>
          <p:nvSpPr>
            <p:cNvPr id="12" name="모서리가 둥근 직사각형 17">
              <a:extLst>
                <a:ext uri="{FF2B5EF4-FFF2-40B4-BE49-F238E27FC236}">
                  <a16:creationId xmlns="" xmlns:a16="http://schemas.microsoft.com/office/drawing/2014/main" id="{A5488570-1D1D-4381-BC8B-C477C2E6344D}"/>
                </a:ext>
              </a:extLst>
            </p:cNvPr>
            <p:cNvSpPr/>
            <p:nvPr/>
          </p:nvSpPr>
          <p:spPr>
            <a:xfrm>
              <a:off x="2944881" y="3950688"/>
              <a:ext cx="1771135" cy="486424"/>
            </a:xfrm>
            <a:prstGeom prst="roundRect">
              <a:avLst>
                <a:gd name="adj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rgbClr val="333333"/>
                  </a:solidFill>
                </a:rPr>
                <a:t>68~69</a:t>
              </a:r>
              <a:r>
                <a:rPr lang="ko-KR" altLang="en-US" sz="2400" b="1" dirty="0" smtClean="0">
                  <a:solidFill>
                    <a:srgbClr val="333333"/>
                  </a:solidFill>
                </a:rPr>
                <a:t>쪽  </a:t>
              </a:r>
              <a:endParaRPr lang="ko-KR" altLang="en-US" sz="2400" b="1" dirty="0">
                <a:solidFill>
                  <a:srgbClr val="333333"/>
                </a:solidFill>
              </a:endParaRPr>
            </a:p>
          </p:txBody>
        </p:sp>
        <p:sp>
          <p:nvSpPr>
            <p:cNvPr id="13" name="모서리가 둥근 직사각형 19">
              <a:extLst>
                <a:ext uri="{FF2B5EF4-FFF2-40B4-BE49-F238E27FC236}">
                  <a16:creationId xmlns="" xmlns:a16="http://schemas.microsoft.com/office/drawing/2014/main" id="{036D1AF4-D0D5-4727-8147-5B731CA8B535}"/>
                </a:ext>
              </a:extLst>
            </p:cNvPr>
            <p:cNvSpPr/>
            <p:nvPr/>
          </p:nvSpPr>
          <p:spPr>
            <a:xfrm>
              <a:off x="1444393" y="3950688"/>
              <a:ext cx="1500488" cy="486424"/>
            </a:xfrm>
            <a:prstGeom prst="roundRect">
              <a:avLst>
                <a:gd name="adj" fmla="val 0"/>
              </a:avLst>
            </a:prstGeom>
            <a:solidFill>
              <a:srgbClr val="F57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/>
                <a:t>교과서</a:t>
              </a:r>
            </a:p>
          </p:txBody>
        </p:sp>
        <p:sp>
          <p:nvSpPr>
            <p:cNvPr id="14" name="모서리가 둥근 직사각형 13">
              <a:extLst>
                <a:ext uri="{FF2B5EF4-FFF2-40B4-BE49-F238E27FC236}">
                  <a16:creationId xmlns="" xmlns:a16="http://schemas.microsoft.com/office/drawing/2014/main" id="{24DDD09A-E730-47C3-8506-399DE942E47E}"/>
                </a:ext>
              </a:extLst>
            </p:cNvPr>
            <p:cNvSpPr/>
            <p:nvPr/>
          </p:nvSpPr>
          <p:spPr>
            <a:xfrm>
              <a:off x="6516216" y="3950688"/>
              <a:ext cx="1445508" cy="486424"/>
            </a:xfrm>
            <a:prstGeom prst="roundRect">
              <a:avLst>
                <a:gd name="adj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rgbClr val="333333"/>
                  </a:solidFill>
                </a:rPr>
                <a:t>52~53</a:t>
              </a:r>
              <a:r>
                <a:rPr lang="ko-KR" altLang="en-US" sz="2400" b="1" dirty="0" smtClean="0">
                  <a:solidFill>
                    <a:srgbClr val="333333"/>
                  </a:solidFill>
                </a:rPr>
                <a:t>쪽  </a:t>
              </a:r>
              <a:endParaRPr lang="ko-KR" altLang="en-US" sz="2400" b="1" dirty="0">
                <a:solidFill>
                  <a:srgbClr val="333333"/>
                </a:solidFill>
              </a:endParaRPr>
            </a:p>
          </p:txBody>
        </p:sp>
        <p:sp>
          <p:nvSpPr>
            <p:cNvPr id="15" name="모서리가 둥근 직사각형 19">
              <a:extLst>
                <a:ext uri="{FF2B5EF4-FFF2-40B4-BE49-F238E27FC236}">
                  <a16:creationId xmlns="" xmlns:a16="http://schemas.microsoft.com/office/drawing/2014/main" id="{60AE1652-5137-4785-9307-BAF1A84A9179}"/>
                </a:ext>
              </a:extLst>
            </p:cNvPr>
            <p:cNvSpPr/>
            <p:nvPr/>
          </p:nvSpPr>
          <p:spPr>
            <a:xfrm>
              <a:off x="4716016" y="3950688"/>
              <a:ext cx="1800200" cy="486424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/>
                <a:t>수학 익힘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046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1687</TotalTime>
  <Words>279</Words>
  <PresentationFormat>화면 슬라이드 쇼(4:3)</PresentationFormat>
  <Paragraphs>60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맑은 고딕</vt:lpstr>
      <vt:lpstr>나눔스퀘어라운드 ExtraBold</vt:lpstr>
      <vt:lpstr>Wingdings</vt:lpstr>
      <vt:lpstr>Arial</vt:lpstr>
      <vt:lpstr>나눔스퀘어라운드 Bold</vt:lpstr>
      <vt:lpstr>Office 테마</vt:lpstr>
      <vt:lpstr>소수 두 자리 수의 덧셈을  해 볼까요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Printed>2020-10-02T06:00:39Z</cp:lastPrinted>
  <dcterms:created xsi:type="dcterms:W3CDTF">2020-08-03T17:24:52Z</dcterms:created>
  <dcterms:modified xsi:type="dcterms:W3CDTF">2020-11-18T12:00:13Z</dcterms:modified>
</cp:coreProperties>
</file>